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8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Montserrat Extra-Bold" charset="1" panose="00000900000000000000"/>
      <p:regular r:id="rId10"/>
    </p:embeddedFont>
    <p:embeddedFont>
      <p:font typeface="Montserrat Extra-Bold Bold" charset="1" panose="00000A00000000000000"/>
      <p:regular r:id="rId11"/>
    </p:embeddedFont>
    <p:embeddedFont>
      <p:font typeface="Montserrat Extra-Bold Italics" charset="1" panose="00000900000000000000"/>
      <p:regular r:id="rId12"/>
    </p:embeddedFont>
    <p:embeddedFont>
      <p:font typeface="Montserrat Extra-Bold Bold Italics" charset="1" panose="00000A00000000000000"/>
      <p:regular r:id="rId13"/>
    </p:embeddedFont>
    <p:embeddedFont>
      <p:font typeface="Montserrat" charset="1" panose="00000500000000000000"/>
      <p:regular r:id="rId14"/>
    </p:embeddedFont>
    <p:embeddedFont>
      <p:font typeface="Montserrat Bold" charset="1" panose="00000600000000000000"/>
      <p:regular r:id="rId15"/>
    </p:embeddedFont>
    <p:embeddedFont>
      <p:font typeface="Montserrat Italics" charset="1" panose="00000500000000000000"/>
      <p:regular r:id="rId16"/>
    </p:embeddedFont>
    <p:embeddedFont>
      <p:font typeface="Montserrat Bold Italics" charset="1" panose="000006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slides/slide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212997" y="2148"/>
            <a:ext cx="2460824" cy="3968528"/>
            <a:chOff x="0" y="0"/>
            <a:chExt cx="2354580" cy="3797190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2353310" cy="3797190"/>
            </a:xfrm>
            <a:custGeom>
              <a:avLst/>
              <a:gdLst/>
              <a:ahLst/>
              <a:cxnLst/>
              <a:rect r="r" b="b" t="t" l="l"/>
              <a:pathLst>
                <a:path h="3797190" w="2353310">
                  <a:moveTo>
                    <a:pt x="784860" y="3729880"/>
                  </a:moveTo>
                  <a:cubicBezTo>
                    <a:pt x="905510" y="3770519"/>
                    <a:pt x="1042670" y="3797190"/>
                    <a:pt x="1177290" y="3797190"/>
                  </a:cubicBezTo>
                  <a:cubicBezTo>
                    <a:pt x="1311910" y="3797190"/>
                    <a:pt x="1441450" y="3774330"/>
                    <a:pt x="1560830" y="3733690"/>
                  </a:cubicBezTo>
                  <a:cubicBezTo>
                    <a:pt x="1563370" y="3732419"/>
                    <a:pt x="1565910" y="3732419"/>
                    <a:pt x="1568450" y="3731150"/>
                  </a:cubicBezTo>
                  <a:cubicBezTo>
                    <a:pt x="2016760" y="3568590"/>
                    <a:pt x="2346960" y="3139330"/>
                    <a:pt x="2353310" y="263482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2632839"/>
                  </a:lnTo>
                  <a:cubicBezTo>
                    <a:pt x="6350" y="3141869"/>
                    <a:pt x="331470" y="3571130"/>
                    <a:pt x="784860" y="3729880"/>
                  </a:cubicBezTo>
                  <a:close/>
                </a:path>
              </a:pathLst>
            </a:custGeom>
            <a:solidFill>
              <a:srgbClr val="369694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559671" y="0"/>
            <a:ext cx="3061152" cy="10692000"/>
            <a:chOff x="0" y="0"/>
            <a:chExt cx="1409021" cy="4921431"/>
          </a:xfrm>
        </p:grpSpPr>
        <p:sp>
          <p:nvSpPr>
            <p:cNvPr name="Freeform 5" id="5"/>
            <p:cNvSpPr/>
            <p:nvPr/>
          </p:nvSpPr>
          <p:spPr>
            <a:xfrm>
              <a:off x="0" y="0"/>
              <a:ext cx="1409021" cy="4921431"/>
            </a:xfrm>
            <a:custGeom>
              <a:avLst/>
              <a:gdLst/>
              <a:ahLst/>
              <a:cxnLst/>
              <a:rect r="r" b="b" t="t" l="l"/>
              <a:pathLst>
                <a:path h="4921431" w="1409021">
                  <a:moveTo>
                    <a:pt x="0" y="0"/>
                  </a:moveTo>
                  <a:lnTo>
                    <a:pt x="1409021" y="0"/>
                  </a:lnTo>
                  <a:lnTo>
                    <a:pt x="1409021" y="4921431"/>
                  </a:lnTo>
                  <a:lnTo>
                    <a:pt x="0" y="4921431"/>
                  </a:lnTo>
                  <a:close/>
                </a:path>
              </a:pathLst>
            </a:custGeom>
            <a:solidFill>
              <a:srgbClr val="369694"/>
            </a:solidFill>
          </p:spPr>
        </p:sp>
      </p:grpSp>
      <p:sp>
        <p:nvSpPr>
          <p:cNvPr name="AutoShape 6" id="6"/>
          <p:cNvSpPr/>
          <p:nvPr/>
        </p:nvSpPr>
        <p:spPr>
          <a:xfrm rot="0">
            <a:off x="3927783" y="2951904"/>
            <a:ext cx="2878970" cy="0"/>
          </a:xfrm>
          <a:prstGeom prst="line">
            <a:avLst/>
          </a:prstGeom>
          <a:ln cap="rnd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919676" y="815841"/>
            <a:ext cx="2341143" cy="2341143"/>
            <a:chOff x="0" y="0"/>
            <a:chExt cx="6350000" cy="6350000"/>
          </a:xfrm>
        </p:grpSpPr>
        <p:sp>
          <p:nvSpPr>
            <p:cNvPr name="Freeform 8" id="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978038" y="874207"/>
            <a:ext cx="2224419" cy="2224410"/>
            <a:chOff x="0" y="0"/>
            <a:chExt cx="6350000" cy="6349975"/>
          </a:xfrm>
        </p:grpSpPr>
        <p:sp>
          <p:nvSpPr>
            <p:cNvPr name="Freeform 10" id="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58506" r="0" t="0" b="-5671"/>
              </a:stretch>
            </a:blip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-5121587">
            <a:off x="5829007" y="8153460"/>
            <a:ext cx="3921276" cy="2065783"/>
            <a:chOff x="0" y="0"/>
            <a:chExt cx="1610360" cy="848360"/>
          </a:xfrm>
        </p:grpSpPr>
        <p:sp>
          <p:nvSpPr>
            <p:cNvPr name="Freeform 12" id="1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r="r" b="b" t="t" l="l"/>
              <a:pathLst>
                <a:path h="880110" w="167513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369694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153756" y="7385238"/>
            <a:ext cx="1288063" cy="115926"/>
            <a:chOff x="0" y="0"/>
            <a:chExt cx="1717418" cy="154568"/>
          </a:xfrm>
        </p:grpSpPr>
        <p:grpSp>
          <p:nvGrpSpPr>
            <p:cNvPr name="Group 14" id="14"/>
            <p:cNvGrpSpPr>
              <a:grpSpLocks noChangeAspect="true"/>
            </p:cNvGrpSpPr>
            <p:nvPr/>
          </p:nvGrpSpPr>
          <p:grpSpPr>
            <a:xfrm rot="0">
              <a:off x="0" y="0"/>
              <a:ext cx="1717418" cy="154568"/>
              <a:chOff x="0" y="0"/>
              <a:chExt cx="1270000" cy="114300"/>
            </a:xfrm>
          </p:grpSpPr>
          <p:sp>
            <p:nvSpPr>
              <p:cNvPr name="Freeform 15" id="15"/>
              <p:cNvSpPr/>
              <p:nvPr/>
            </p:nvSpPr>
            <p:spPr>
              <a:xfrm>
                <a:off x="0" y="0"/>
                <a:ext cx="1270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E1E1"/>
              </a:solidFill>
            </p:spPr>
          </p:sp>
          <p:sp>
            <p:nvSpPr>
              <p:cNvPr name="Freeform 16" id="16"/>
              <p:cNvSpPr/>
              <p:nvPr/>
            </p:nvSpPr>
            <p:spPr>
              <a:xfrm>
                <a:off x="0" y="0"/>
                <a:ext cx="9779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977900">
                    <a:moveTo>
                      <a:pt x="0" y="0"/>
                    </a:moveTo>
                    <a:lnTo>
                      <a:pt x="977900" y="0"/>
                    </a:lnTo>
                    <a:lnTo>
                      <a:pt x="9779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04948"/>
              </a:solidFill>
            </p:spPr>
          </p:sp>
        </p:grpSp>
      </p:grpSp>
      <p:grpSp>
        <p:nvGrpSpPr>
          <p:cNvPr name="Group 17" id="17"/>
          <p:cNvGrpSpPr/>
          <p:nvPr/>
        </p:nvGrpSpPr>
        <p:grpSpPr>
          <a:xfrm rot="0">
            <a:off x="2153756" y="7722535"/>
            <a:ext cx="1288063" cy="115926"/>
            <a:chOff x="0" y="0"/>
            <a:chExt cx="1717418" cy="154568"/>
          </a:xfrm>
        </p:grpSpPr>
        <p:grpSp>
          <p:nvGrpSpPr>
            <p:cNvPr name="Group 18" id="18"/>
            <p:cNvGrpSpPr>
              <a:grpSpLocks noChangeAspect="true"/>
            </p:cNvGrpSpPr>
            <p:nvPr/>
          </p:nvGrpSpPr>
          <p:grpSpPr>
            <a:xfrm rot="0">
              <a:off x="0" y="0"/>
              <a:ext cx="1717418" cy="154568"/>
              <a:chOff x="0" y="0"/>
              <a:chExt cx="1270000" cy="114300"/>
            </a:xfrm>
          </p:grpSpPr>
          <p:sp>
            <p:nvSpPr>
              <p:cNvPr name="Freeform 19" id="19"/>
              <p:cNvSpPr/>
              <p:nvPr/>
            </p:nvSpPr>
            <p:spPr>
              <a:xfrm>
                <a:off x="0" y="0"/>
                <a:ext cx="1270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E1E1"/>
              </a:solidFill>
            </p:spPr>
          </p:sp>
          <p:sp>
            <p:nvSpPr>
              <p:cNvPr name="Freeform 20" id="20"/>
              <p:cNvSpPr/>
              <p:nvPr/>
            </p:nvSpPr>
            <p:spPr>
              <a:xfrm>
                <a:off x="0" y="0"/>
                <a:ext cx="10541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054100">
                    <a:moveTo>
                      <a:pt x="0" y="0"/>
                    </a:moveTo>
                    <a:lnTo>
                      <a:pt x="1054100" y="0"/>
                    </a:lnTo>
                    <a:lnTo>
                      <a:pt x="10541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04948"/>
              </a:solidFill>
            </p:spPr>
          </p:sp>
        </p:grpSp>
      </p:grpSp>
      <p:grpSp>
        <p:nvGrpSpPr>
          <p:cNvPr name="Group 21" id="21"/>
          <p:cNvGrpSpPr/>
          <p:nvPr/>
        </p:nvGrpSpPr>
        <p:grpSpPr>
          <a:xfrm rot="0">
            <a:off x="2153756" y="8028254"/>
            <a:ext cx="1288063" cy="115926"/>
            <a:chOff x="0" y="0"/>
            <a:chExt cx="1717418" cy="154568"/>
          </a:xfrm>
        </p:grpSpPr>
        <p:grpSp>
          <p:nvGrpSpPr>
            <p:cNvPr name="Group 22" id="22"/>
            <p:cNvGrpSpPr>
              <a:grpSpLocks noChangeAspect="true"/>
            </p:cNvGrpSpPr>
            <p:nvPr/>
          </p:nvGrpSpPr>
          <p:grpSpPr>
            <a:xfrm rot="0">
              <a:off x="0" y="0"/>
              <a:ext cx="1717418" cy="154568"/>
              <a:chOff x="0" y="0"/>
              <a:chExt cx="1270000" cy="114300"/>
            </a:xfrm>
          </p:grpSpPr>
          <p:sp>
            <p:nvSpPr>
              <p:cNvPr name="Freeform 23" id="23"/>
              <p:cNvSpPr/>
              <p:nvPr/>
            </p:nvSpPr>
            <p:spPr>
              <a:xfrm>
                <a:off x="0" y="0"/>
                <a:ext cx="1270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E1E1"/>
              </a:solidFill>
            </p:spPr>
          </p:sp>
          <p:sp>
            <p:nvSpPr>
              <p:cNvPr name="Freeform 24" id="24"/>
              <p:cNvSpPr/>
              <p:nvPr/>
            </p:nvSpPr>
            <p:spPr>
              <a:xfrm>
                <a:off x="0" y="0"/>
                <a:ext cx="7112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711200">
                    <a:moveTo>
                      <a:pt x="0" y="0"/>
                    </a:moveTo>
                    <a:lnTo>
                      <a:pt x="711200" y="0"/>
                    </a:lnTo>
                    <a:lnTo>
                      <a:pt x="7112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04948"/>
              </a:solidFill>
            </p:spPr>
          </p:sp>
        </p:grpSp>
      </p:grpSp>
      <p:grpSp>
        <p:nvGrpSpPr>
          <p:cNvPr name="Group 25" id="25"/>
          <p:cNvGrpSpPr/>
          <p:nvPr/>
        </p:nvGrpSpPr>
        <p:grpSpPr>
          <a:xfrm rot="0">
            <a:off x="2153756" y="8349677"/>
            <a:ext cx="1288063" cy="115926"/>
            <a:chOff x="0" y="0"/>
            <a:chExt cx="1717418" cy="154568"/>
          </a:xfrm>
        </p:grpSpPr>
        <p:grpSp>
          <p:nvGrpSpPr>
            <p:cNvPr name="Group 26" id="26"/>
            <p:cNvGrpSpPr>
              <a:grpSpLocks noChangeAspect="true"/>
            </p:cNvGrpSpPr>
            <p:nvPr/>
          </p:nvGrpSpPr>
          <p:grpSpPr>
            <a:xfrm rot="0">
              <a:off x="0" y="0"/>
              <a:ext cx="1717418" cy="154568"/>
              <a:chOff x="0" y="0"/>
              <a:chExt cx="1270000" cy="114300"/>
            </a:xfrm>
          </p:grpSpPr>
          <p:sp>
            <p:nvSpPr>
              <p:cNvPr name="Freeform 27" id="27"/>
              <p:cNvSpPr/>
              <p:nvPr/>
            </p:nvSpPr>
            <p:spPr>
              <a:xfrm>
                <a:off x="0" y="0"/>
                <a:ext cx="1270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E1E1"/>
              </a:solidFill>
            </p:spPr>
          </p:sp>
          <p:sp>
            <p:nvSpPr>
              <p:cNvPr name="Freeform 28" id="28"/>
              <p:cNvSpPr/>
              <p:nvPr/>
            </p:nvSpPr>
            <p:spPr>
              <a:xfrm>
                <a:off x="0" y="0"/>
                <a:ext cx="762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762000">
                    <a:moveTo>
                      <a:pt x="0" y="0"/>
                    </a:moveTo>
                    <a:lnTo>
                      <a:pt x="762000" y="0"/>
                    </a:lnTo>
                    <a:lnTo>
                      <a:pt x="762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04948"/>
              </a:solidFill>
            </p:spPr>
          </p:sp>
        </p:grpSp>
      </p:grpSp>
      <p:grpSp>
        <p:nvGrpSpPr>
          <p:cNvPr name="Group 29" id="29"/>
          <p:cNvGrpSpPr/>
          <p:nvPr/>
        </p:nvGrpSpPr>
        <p:grpSpPr>
          <a:xfrm rot="0">
            <a:off x="2153756" y="8653424"/>
            <a:ext cx="1288063" cy="115926"/>
            <a:chOff x="0" y="0"/>
            <a:chExt cx="1717418" cy="154568"/>
          </a:xfrm>
        </p:grpSpPr>
        <p:grpSp>
          <p:nvGrpSpPr>
            <p:cNvPr name="Group 30" id="30"/>
            <p:cNvGrpSpPr>
              <a:grpSpLocks noChangeAspect="true"/>
            </p:cNvGrpSpPr>
            <p:nvPr/>
          </p:nvGrpSpPr>
          <p:grpSpPr>
            <a:xfrm rot="0">
              <a:off x="0" y="0"/>
              <a:ext cx="1717418" cy="154568"/>
              <a:chOff x="0" y="0"/>
              <a:chExt cx="1270000" cy="114300"/>
            </a:xfrm>
          </p:grpSpPr>
          <p:sp>
            <p:nvSpPr>
              <p:cNvPr name="Freeform 31" id="31"/>
              <p:cNvSpPr/>
              <p:nvPr/>
            </p:nvSpPr>
            <p:spPr>
              <a:xfrm>
                <a:off x="0" y="0"/>
                <a:ext cx="1270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E1E1"/>
              </a:solidFill>
            </p:spPr>
          </p:sp>
          <p:sp>
            <p:nvSpPr>
              <p:cNvPr name="Freeform 32" id="32"/>
              <p:cNvSpPr/>
              <p:nvPr/>
            </p:nvSpPr>
            <p:spPr>
              <a:xfrm>
                <a:off x="0" y="0"/>
                <a:ext cx="9017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901700">
                    <a:moveTo>
                      <a:pt x="0" y="0"/>
                    </a:moveTo>
                    <a:lnTo>
                      <a:pt x="901700" y="0"/>
                    </a:lnTo>
                    <a:lnTo>
                      <a:pt x="9017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04948"/>
              </a:solidFill>
            </p:spPr>
          </p:sp>
        </p:grpSp>
      </p:grpSp>
      <p:grpSp>
        <p:nvGrpSpPr>
          <p:cNvPr name="Group 33" id="33"/>
          <p:cNvGrpSpPr/>
          <p:nvPr/>
        </p:nvGrpSpPr>
        <p:grpSpPr>
          <a:xfrm rot="0">
            <a:off x="2153756" y="8982341"/>
            <a:ext cx="1288063" cy="115926"/>
            <a:chOff x="0" y="0"/>
            <a:chExt cx="1717418" cy="154568"/>
          </a:xfrm>
        </p:grpSpPr>
        <p:grpSp>
          <p:nvGrpSpPr>
            <p:cNvPr name="Group 34" id="34"/>
            <p:cNvGrpSpPr>
              <a:grpSpLocks noChangeAspect="true"/>
            </p:cNvGrpSpPr>
            <p:nvPr/>
          </p:nvGrpSpPr>
          <p:grpSpPr>
            <a:xfrm rot="0">
              <a:off x="0" y="0"/>
              <a:ext cx="1717418" cy="154568"/>
              <a:chOff x="0" y="0"/>
              <a:chExt cx="1270000" cy="114300"/>
            </a:xfrm>
          </p:grpSpPr>
          <p:sp>
            <p:nvSpPr>
              <p:cNvPr name="Freeform 35" id="35"/>
              <p:cNvSpPr/>
              <p:nvPr/>
            </p:nvSpPr>
            <p:spPr>
              <a:xfrm>
                <a:off x="0" y="0"/>
                <a:ext cx="12700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270000">
                    <a:moveTo>
                      <a:pt x="0" y="0"/>
                    </a:moveTo>
                    <a:lnTo>
                      <a:pt x="1270000" y="0"/>
                    </a:lnTo>
                    <a:lnTo>
                      <a:pt x="12700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E1E1"/>
              </a:solidFill>
            </p:spPr>
          </p:sp>
          <p:sp>
            <p:nvSpPr>
              <p:cNvPr name="Freeform 36" id="36"/>
              <p:cNvSpPr/>
              <p:nvPr/>
            </p:nvSpPr>
            <p:spPr>
              <a:xfrm>
                <a:off x="0" y="0"/>
                <a:ext cx="1041400" cy="114300"/>
              </a:xfrm>
              <a:custGeom>
                <a:avLst/>
                <a:gdLst/>
                <a:ahLst/>
                <a:cxnLst/>
                <a:rect r="r" b="b" t="t" l="l"/>
                <a:pathLst>
                  <a:path h="114300" w="1041400">
                    <a:moveTo>
                      <a:pt x="0" y="0"/>
                    </a:moveTo>
                    <a:lnTo>
                      <a:pt x="1041400" y="0"/>
                    </a:lnTo>
                    <a:lnTo>
                      <a:pt x="1041400" y="114300"/>
                    </a:lnTo>
                    <a:lnTo>
                      <a:pt x="0" y="114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04948"/>
              </a:solidFill>
            </p:spPr>
          </p:sp>
        </p:grpSp>
      </p:grpSp>
      <p:pic>
        <p:nvPicPr>
          <p:cNvPr name="Picture 37" id="37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880327" y="8339464"/>
            <a:ext cx="231851" cy="231851"/>
          </a:xfrm>
          <a:prstGeom prst="rect">
            <a:avLst/>
          </a:prstGeom>
        </p:spPr>
      </p:pic>
      <p:pic>
        <p:nvPicPr>
          <p:cNvPr name="Picture 38" id="38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880327" y="8675783"/>
            <a:ext cx="231851" cy="231851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880327" y="9001100"/>
            <a:ext cx="231851" cy="239052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880327" y="9322783"/>
            <a:ext cx="231851" cy="231851"/>
          </a:xfrm>
          <a:prstGeom prst="rect">
            <a:avLst/>
          </a:prstGeom>
        </p:spPr>
      </p:pic>
      <p:sp>
        <p:nvSpPr>
          <p:cNvPr name="TextBox 41" id="41"/>
          <p:cNvSpPr txBox="true"/>
          <p:nvPr/>
        </p:nvSpPr>
        <p:spPr>
          <a:xfrm rot="0">
            <a:off x="3880327" y="1333158"/>
            <a:ext cx="2721199" cy="875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4"/>
              </a:lnSpc>
            </a:pPr>
            <a:r>
              <a:rPr lang="en-US" sz="3038">
                <a:solidFill>
                  <a:srgbClr val="FFFFFF"/>
                </a:solidFill>
                <a:latin typeface="Montserrat Extra-Bold Bold"/>
              </a:rPr>
              <a:t>YOUR FULL NAME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880327" y="2635544"/>
            <a:ext cx="2641417" cy="209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399" spc="139">
                <a:solidFill>
                  <a:srgbClr val="FFFFFF"/>
                </a:solidFill>
                <a:latin typeface="Montserrat Extra-Bold"/>
              </a:rPr>
              <a:t>PROFESSIONAL TITLE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38675" y="4861221"/>
            <a:ext cx="2517765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20"/>
              </a:lnSpc>
              <a:spcBef>
                <a:spcPct val="0"/>
              </a:spcBef>
            </a:pPr>
            <a:r>
              <a:rPr lang="en-US" sz="1600" u="none">
                <a:solidFill>
                  <a:srgbClr val="FFFFFF"/>
                </a:solidFill>
                <a:latin typeface="Montserrat Extra-Bold"/>
              </a:rPr>
              <a:t>EDUCATION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756000" y="6948791"/>
            <a:ext cx="1258882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20"/>
              </a:lnSpc>
              <a:spcBef>
                <a:spcPct val="0"/>
              </a:spcBef>
            </a:pPr>
            <a:r>
              <a:rPr lang="en-US" sz="1600">
                <a:solidFill>
                  <a:srgbClr val="FFFFFF"/>
                </a:solidFill>
                <a:latin typeface="Montserrat Extra-Bold"/>
              </a:rPr>
              <a:t>SKILLS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756000" y="3382586"/>
            <a:ext cx="1608039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20"/>
              </a:lnSpc>
              <a:spcBef>
                <a:spcPct val="0"/>
              </a:spcBef>
            </a:pPr>
            <a:r>
              <a:rPr lang="en-US" sz="1600">
                <a:solidFill>
                  <a:srgbClr val="FFFFFF"/>
                </a:solidFill>
                <a:latin typeface="Montserrat Extra-Bold"/>
              </a:rPr>
              <a:t>ABOUT ME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738675" y="5459631"/>
            <a:ext cx="2576127" cy="309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80"/>
              </a:lnSpc>
            </a:pPr>
            <a:r>
              <a:rPr lang="en-US" sz="800">
                <a:solidFill>
                  <a:srgbClr val="FFFFFF"/>
                </a:solidFill>
                <a:latin typeface="Montserrat"/>
              </a:rPr>
              <a:t>University/College</a:t>
            </a:r>
          </a:p>
          <a:p>
            <a:pPr>
              <a:lnSpc>
                <a:spcPts val="1280"/>
              </a:lnSpc>
            </a:pPr>
            <a:r>
              <a:rPr lang="en-US" sz="800">
                <a:solidFill>
                  <a:srgbClr val="FFFFFF"/>
                </a:solidFill>
                <a:latin typeface="Montserrat"/>
              </a:rPr>
              <a:t>2011 - 2014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738675" y="5290283"/>
            <a:ext cx="2864823" cy="142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199"/>
              </a:lnSpc>
              <a:spcBef>
                <a:spcPct val="0"/>
              </a:spcBef>
            </a:pPr>
            <a:r>
              <a:rPr lang="en-US" sz="999" spc="39">
                <a:solidFill>
                  <a:srgbClr val="FFFFFF"/>
                </a:solidFill>
                <a:latin typeface="Montserrat Extra-Bold"/>
              </a:rPr>
              <a:t>ENTER YOUR DEGREE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38675" y="6168577"/>
            <a:ext cx="2703145" cy="309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80"/>
              </a:lnSpc>
            </a:pPr>
            <a:r>
              <a:rPr lang="en-US" sz="800">
                <a:solidFill>
                  <a:srgbClr val="FFFFFF"/>
                </a:solidFill>
                <a:latin typeface="Montserrat"/>
              </a:rPr>
              <a:t>University/College</a:t>
            </a:r>
          </a:p>
          <a:p>
            <a:pPr>
              <a:lnSpc>
                <a:spcPts val="1280"/>
              </a:lnSpc>
            </a:pPr>
            <a:r>
              <a:rPr lang="en-US" sz="800">
                <a:solidFill>
                  <a:srgbClr val="FFFFFF"/>
                </a:solidFill>
                <a:latin typeface="Montserrat"/>
              </a:rPr>
              <a:t>2009 - 2011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738675" y="5963229"/>
            <a:ext cx="2195124" cy="142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99"/>
              </a:lnSpc>
            </a:pPr>
            <a:r>
              <a:rPr lang="en-US" sz="999" spc="39">
                <a:solidFill>
                  <a:srgbClr val="FFFFFF"/>
                </a:solidFill>
                <a:latin typeface="Montserrat Extra-Bold"/>
              </a:rPr>
              <a:t>BACHELOR OF ARTS, 2010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4286283" y="9400428"/>
            <a:ext cx="2453271" cy="154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260"/>
              </a:lnSpc>
            </a:pPr>
            <a:r>
              <a:rPr lang="en-US" sz="1000">
                <a:solidFill>
                  <a:srgbClr val="272727"/>
                </a:solidFill>
                <a:latin typeface="Montserrat"/>
              </a:rPr>
              <a:t>123 Your address , City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4286283" y="8406096"/>
            <a:ext cx="1251770" cy="154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260"/>
              </a:lnSpc>
            </a:pPr>
            <a:r>
              <a:rPr lang="en-US" sz="1000">
                <a:solidFill>
                  <a:srgbClr val="272727"/>
                </a:solidFill>
                <a:latin typeface="Montserrat"/>
              </a:rPr>
              <a:t>123-456-7890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4286283" y="8753428"/>
            <a:ext cx="2111810" cy="154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260"/>
              </a:lnSpc>
            </a:pPr>
            <a:r>
              <a:rPr lang="en-US" sz="1000">
                <a:solidFill>
                  <a:srgbClr val="272727"/>
                </a:solidFill>
                <a:latin typeface="Montserrat"/>
              </a:rPr>
              <a:t>youremail@emailpro.com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4286283" y="9082345"/>
            <a:ext cx="2012373" cy="154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260"/>
              </a:lnSpc>
            </a:pPr>
            <a:r>
              <a:rPr lang="en-US" sz="1000">
                <a:solidFill>
                  <a:srgbClr val="272727"/>
                </a:solidFill>
                <a:latin typeface="Montserrat"/>
              </a:rPr>
              <a:t>@LinkedinProfile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3880327" y="8022376"/>
            <a:ext cx="1848004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19"/>
              </a:lnSpc>
              <a:spcBef>
                <a:spcPct val="0"/>
              </a:spcBef>
            </a:pPr>
            <a:r>
              <a:rPr lang="en-US" sz="1599" u="none">
                <a:solidFill>
                  <a:srgbClr val="272727"/>
                </a:solidFill>
                <a:latin typeface="Montserrat Extra-Bold"/>
              </a:rPr>
              <a:t>CONTACT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3880327" y="6783697"/>
            <a:ext cx="2279638" cy="142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99"/>
              </a:lnSpc>
            </a:pPr>
            <a:r>
              <a:rPr lang="en-US" sz="999">
                <a:solidFill>
                  <a:srgbClr val="000000"/>
                </a:solidFill>
                <a:latin typeface="Montserrat Bold"/>
              </a:rPr>
              <a:t>Company Name | 2018 - Present 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3880327" y="7004777"/>
            <a:ext cx="2923673" cy="535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Works closely with the copywriting team.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Concept and develop control beaters Edited editorial photos for clients and .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3880327" y="5631617"/>
            <a:ext cx="3076075" cy="716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Worked on marketing campaigns for different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brands. Assisted the head designer in numerous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project. Works closely with the copywriting team.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Concept and develop control beaters handled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3880327" y="6521759"/>
            <a:ext cx="1946261" cy="171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19"/>
              </a:lnSpc>
            </a:pPr>
            <a:r>
              <a:rPr lang="en-US" sz="1099" spc="43">
                <a:solidFill>
                  <a:srgbClr val="000000"/>
                </a:solidFill>
                <a:latin typeface="Montserrat Extra-Bold Bold"/>
              </a:rPr>
              <a:t> </a:t>
            </a:r>
            <a:r>
              <a:rPr lang="en-US" sz="1099" spc="43">
                <a:solidFill>
                  <a:srgbClr val="000000"/>
                </a:solidFill>
                <a:latin typeface="Montserrat Extra-Bold Bold"/>
              </a:rPr>
              <a:t>Your Job Position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3880327" y="5425882"/>
            <a:ext cx="2060562" cy="142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99"/>
              </a:lnSpc>
            </a:pPr>
            <a:r>
              <a:rPr lang="en-US" sz="999">
                <a:solidFill>
                  <a:srgbClr val="000000"/>
                </a:solidFill>
                <a:latin typeface="Montserrat Bold"/>
              </a:rPr>
              <a:t>Company Name</a:t>
            </a:r>
            <a:r>
              <a:rPr lang="en-US" sz="999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999">
                <a:solidFill>
                  <a:srgbClr val="000000"/>
                </a:solidFill>
                <a:latin typeface="Montserrat Bold"/>
              </a:rPr>
              <a:t> | 2014 - 2016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3880327" y="5158794"/>
            <a:ext cx="2135717" cy="171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19"/>
              </a:lnSpc>
            </a:pPr>
            <a:r>
              <a:rPr lang="en-US" sz="1099" spc="43">
                <a:solidFill>
                  <a:srgbClr val="000000"/>
                </a:solidFill>
                <a:latin typeface="Montserrat Extra-Bold Bold"/>
              </a:rPr>
              <a:t> </a:t>
            </a:r>
            <a:r>
              <a:rPr lang="en-US" sz="1099" spc="43">
                <a:solidFill>
                  <a:srgbClr val="000000"/>
                </a:solidFill>
                <a:latin typeface="Montserrat Extra-Bold Bold"/>
              </a:rPr>
              <a:t>Your Job Position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3880327" y="3382586"/>
            <a:ext cx="2517765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20"/>
              </a:lnSpc>
              <a:spcBef>
                <a:spcPct val="0"/>
              </a:spcBef>
            </a:pPr>
            <a:r>
              <a:rPr lang="en-US" sz="1600" u="none">
                <a:solidFill>
                  <a:srgbClr val="000000"/>
                </a:solidFill>
                <a:latin typeface="Montserrat Extra-Bold Bold"/>
              </a:rPr>
              <a:t>EXPERIENCE WORK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3880327" y="4045318"/>
            <a:ext cx="2060562" cy="142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99"/>
              </a:lnSpc>
            </a:pPr>
            <a:r>
              <a:rPr lang="en-US" sz="999">
                <a:solidFill>
                  <a:srgbClr val="000000"/>
                </a:solidFill>
                <a:latin typeface="Montserrat Bold"/>
              </a:rPr>
              <a:t>Company Name  | 2010 - 2013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3880327" y="3783380"/>
            <a:ext cx="1848004" cy="171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19"/>
              </a:lnSpc>
            </a:pPr>
            <a:r>
              <a:rPr lang="en-US" sz="1099" spc="43">
                <a:solidFill>
                  <a:srgbClr val="000000"/>
                </a:solidFill>
                <a:latin typeface="Montserrat Extra-Bold Bold"/>
              </a:rPr>
              <a:t> YOUR JOB POSITION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3880327" y="4255798"/>
            <a:ext cx="2909432" cy="716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Visited corporate client offices to offer laterst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products. Build relationships with clients to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maintain sales goals and creat new 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000000"/>
                </a:solidFill>
                <a:latin typeface="Montserrat"/>
              </a:rPr>
              <a:t>opportunities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756000" y="3775565"/>
            <a:ext cx="2864823" cy="716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40"/>
              </a:lnSpc>
            </a:pPr>
            <a:r>
              <a:rPr lang="en-US" sz="900">
                <a:solidFill>
                  <a:srgbClr val="FFFFFF"/>
                </a:solidFill>
                <a:latin typeface="Montserrat"/>
              </a:rPr>
              <a:t>A graphic designer is a professional within the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FFFFFF"/>
                </a:solidFill>
                <a:latin typeface="Montserrat"/>
              </a:rPr>
              <a:t>gprahic design and graphic arts industry who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FFFFFF"/>
                </a:solidFill>
                <a:latin typeface="Montserrat"/>
              </a:rPr>
              <a:t>assembles images, typography or motion</a:t>
            </a:r>
          </a:p>
          <a:p>
            <a:pPr>
              <a:lnSpc>
                <a:spcPts val="1440"/>
              </a:lnSpc>
            </a:pPr>
            <a:r>
              <a:rPr lang="en-US" sz="900">
                <a:solidFill>
                  <a:srgbClr val="FFFFFF"/>
                </a:solidFill>
                <a:latin typeface="Montserrat"/>
              </a:rPr>
              <a:t>graphics to create a piece of design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738675" y="7253591"/>
            <a:ext cx="1351572" cy="18438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499"/>
              </a:lnSpc>
            </a:pPr>
            <a:r>
              <a:rPr lang="en-US" sz="999">
                <a:solidFill>
                  <a:srgbClr val="FFFFFF"/>
                </a:solidFill>
                <a:latin typeface="Montserrat"/>
              </a:rPr>
              <a:t>Graphic Design</a:t>
            </a:r>
          </a:p>
          <a:p>
            <a:pPr>
              <a:lnSpc>
                <a:spcPts val="2499"/>
              </a:lnSpc>
            </a:pPr>
            <a:r>
              <a:rPr lang="en-US" sz="999">
                <a:solidFill>
                  <a:srgbClr val="FFFFFF"/>
                </a:solidFill>
                <a:latin typeface="Montserrat"/>
              </a:rPr>
              <a:t>Illustration</a:t>
            </a:r>
          </a:p>
          <a:p>
            <a:pPr>
              <a:lnSpc>
                <a:spcPts val="2499"/>
              </a:lnSpc>
            </a:pPr>
            <a:r>
              <a:rPr lang="en-US" sz="999">
                <a:solidFill>
                  <a:srgbClr val="FFFFFF"/>
                </a:solidFill>
                <a:latin typeface="Montserrat"/>
              </a:rPr>
              <a:t>Photography</a:t>
            </a:r>
          </a:p>
          <a:p>
            <a:pPr>
              <a:lnSpc>
                <a:spcPts val="2499"/>
              </a:lnSpc>
            </a:pPr>
            <a:r>
              <a:rPr lang="en-US" sz="999">
                <a:solidFill>
                  <a:srgbClr val="FFFFFF"/>
                </a:solidFill>
                <a:latin typeface="Montserrat"/>
              </a:rPr>
              <a:t>Motion Graphics</a:t>
            </a:r>
          </a:p>
          <a:p>
            <a:pPr>
              <a:lnSpc>
                <a:spcPts val="2499"/>
              </a:lnSpc>
            </a:pPr>
            <a:r>
              <a:rPr lang="en-US" sz="999">
                <a:solidFill>
                  <a:srgbClr val="FFFFFF"/>
                </a:solidFill>
                <a:latin typeface="Montserrat"/>
              </a:rPr>
              <a:t>Videography</a:t>
            </a:r>
          </a:p>
          <a:p>
            <a:pPr>
              <a:lnSpc>
                <a:spcPts val="2499"/>
              </a:lnSpc>
            </a:pPr>
            <a:r>
              <a:rPr lang="en-US" sz="999">
                <a:solidFill>
                  <a:srgbClr val="FFFFFF"/>
                </a:solidFill>
                <a:latin typeface="Montserrat"/>
              </a:rPr>
              <a:t>Creativity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cv anglais simlpe pour cvpro</dc:title>
  <dc:creator>Soukaina warach; WARACH</dc:creator>
  <cp:revision>1</cp:revision>
  <dcterms:created xsi:type="dcterms:W3CDTF">2006-08-16T00:00:00Z</dcterms:created>
  <dcterms:modified xsi:type="dcterms:W3CDTF">2011-08-01T06:04:30Z</dcterms:modified>
  <dc:identifier>DAFLEAQEpmw</dc:identifier>
</cp:coreProperties>
</file>